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DEE6"/>
    <a:srgbClr val="212E5D"/>
    <a:srgbClr val="DDE1E8"/>
    <a:srgbClr val="435EAA"/>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1" autoAdjust="0"/>
    <p:restoredTop sz="94706" autoAdjust="0"/>
  </p:normalViewPr>
  <p:slideViewPr>
    <p:cSldViewPr snapToGrid="0" snapToObjects="1" showGuides="1">
      <p:cViewPr>
        <p:scale>
          <a:sx n="68" d="100"/>
          <a:sy n="68" d="100"/>
        </p:scale>
        <p:origin x="592" y="952"/>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2/22/16</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jp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 Placeholder 222"/>
          <p:cNvSpPr>
            <a:spLocks noGrp="1"/>
          </p:cNvSpPr>
          <p:nvPr>
            <p:ph type="body" sz="quarter" idx="10"/>
          </p:nvPr>
        </p:nvSpPr>
        <p:spPr>
          <a:xfrm>
            <a:off x="568308" y="3736082"/>
            <a:ext cx="6285508" cy="8310295"/>
          </a:xfrm>
        </p:spPr>
        <p:txBody>
          <a:bodyPr>
            <a:normAutofit/>
          </a:bodyPr>
          <a:lstStyle/>
          <a:p>
            <a:pPr marL="0" indent="0"/>
            <a:r>
              <a:rPr lang="en-US" sz="2000" dirty="0" smtClean="0"/>
              <a:t>Incidence</a:t>
            </a:r>
          </a:p>
          <a:p>
            <a:pPr marL="342900" indent="-342900">
              <a:buFont typeface="Arial"/>
              <a:buChar char="•"/>
            </a:pPr>
            <a:r>
              <a:rPr lang="en-US" sz="2000" dirty="0" smtClean="0"/>
              <a:t>Rare- 0.3 per 100,000</a:t>
            </a:r>
            <a:r>
              <a:rPr lang="en-US" sz="2000" baseline="30000" dirty="0" smtClean="0"/>
              <a:t>1</a:t>
            </a:r>
          </a:p>
          <a:p>
            <a:pPr marL="342900" indent="-342900">
              <a:buFont typeface="Arial"/>
              <a:buChar char="•"/>
            </a:pPr>
            <a:r>
              <a:rPr lang="en-US" sz="2000" dirty="0" smtClean="0"/>
              <a:t>Common with other injuries to pelvic ring</a:t>
            </a:r>
            <a:endParaRPr lang="en-US" sz="2000" dirty="0"/>
          </a:p>
          <a:p>
            <a:pPr marL="0" indent="0"/>
            <a:r>
              <a:rPr lang="en-US" sz="2000" dirty="0" smtClean="0"/>
              <a:t>Mechanism</a:t>
            </a:r>
          </a:p>
          <a:p>
            <a:pPr marL="285750" indent="-285750">
              <a:buFont typeface="Arial"/>
              <a:buChar char="•"/>
            </a:pPr>
            <a:r>
              <a:rPr lang="en-US" sz="2000" dirty="0"/>
              <a:t>High-energy trauma – young patients</a:t>
            </a:r>
          </a:p>
          <a:p>
            <a:pPr marL="938860" lvl="1" indent="-285750">
              <a:buFont typeface="Arial"/>
              <a:buChar char="•"/>
            </a:pPr>
            <a:r>
              <a:rPr lang="en-US" sz="2000" dirty="0"/>
              <a:t>Motor vehicle accidents</a:t>
            </a:r>
          </a:p>
          <a:p>
            <a:pPr marL="938860" lvl="1" indent="-285750">
              <a:buFont typeface="Arial"/>
              <a:buChar char="•"/>
            </a:pPr>
            <a:r>
              <a:rPr lang="en-US" sz="2000" dirty="0"/>
              <a:t>Car versus pedestrian</a:t>
            </a:r>
          </a:p>
          <a:p>
            <a:pPr marL="938860" lvl="1" indent="-285750">
              <a:buFont typeface="Arial"/>
              <a:buChar char="•"/>
            </a:pPr>
            <a:r>
              <a:rPr lang="en-US" sz="2000" dirty="0"/>
              <a:t>Jump/fall from </a:t>
            </a:r>
            <a:r>
              <a:rPr lang="en-US" sz="2000" dirty="0" smtClean="0"/>
              <a:t>height</a:t>
            </a:r>
            <a:endParaRPr lang="en-US" sz="2000" dirty="0"/>
          </a:p>
          <a:p>
            <a:pPr marL="285750" indent="-285750">
              <a:buFont typeface="Arial"/>
              <a:buChar char="•"/>
            </a:pPr>
            <a:r>
              <a:rPr lang="en-US" sz="2000" dirty="0" smtClean="0"/>
              <a:t>Low-energy falls – </a:t>
            </a:r>
            <a:r>
              <a:rPr lang="en-US" sz="2000" dirty="0" smtClean="0"/>
              <a:t>elderly </a:t>
            </a:r>
            <a:r>
              <a:rPr lang="en-US" sz="2000" dirty="0" err="1" smtClean="0"/>
              <a:t>osteopenic</a:t>
            </a:r>
            <a:r>
              <a:rPr lang="en-US" sz="2000" dirty="0" smtClean="0"/>
              <a:t> patients</a:t>
            </a:r>
            <a:endParaRPr lang="en-US" sz="2000" dirty="0" smtClean="0"/>
          </a:p>
          <a:p>
            <a:pPr marL="0" indent="0"/>
            <a:r>
              <a:rPr lang="en-US" sz="2000" dirty="0"/>
              <a:t>Prognosis</a:t>
            </a:r>
          </a:p>
          <a:p>
            <a:pPr marL="285750" lvl="1" indent="-285750">
              <a:buFont typeface="Arial"/>
              <a:buChar char="•"/>
            </a:pPr>
            <a:r>
              <a:rPr lang="en-US" sz="2000" dirty="0"/>
              <a:t>Dependent on amount of </a:t>
            </a:r>
            <a:r>
              <a:rPr lang="en-US" sz="2000" dirty="0" err="1"/>
              <a:t>neuro</a:t>
            </a:r>
            <a:r>
              <a:rPr lang="en-US" sz="2000" dirty="0"/>
              <a:t> </a:t>
            </a:r>
            <a:r>
              <a:rPr lang="en-US" sz="2000" dirty="0" smtClean="0"/>
              <a:t>compression</a:t>
            </a:r>
            <a:endParaRPr lang="en-US" sz="2000" dirty="0" smtClean="0"/>
          </a:p>
          <a:p>
            <a:pPr marL="0" indent="0"/>
            <a:r>
              <a:rPr lang="en-US" sz="2000" dirty="0"/>
              <a:t>Importance </a:t>
            </a:r>
            <a:endParaRPr lang="en-US" sz="2000" dirty="0" smtClean="0"/>
          </a:p>
          <a:p>
            <a:pPr marL="301752" lvl="4" indent="-285750">
              <a:buFont typeface="Arial"/>
              <a:buChar char="•"/>
            </a:pPr>
            <a:r>
              <a:rPr lang="en-US" sz="2000" dirty="0" smtClean="0"/>
              <a:t>30</a:t>
            </a:r>
            <a:r>
              <a:rPr lang="en-US" sz="2000" dirty="0"/>
              <a:t>% missed upon initial </a:t>
            </a:r>
            <a:r>
              <a:rPr lang="en-US" sz="2000" dirty="0" smtClean="0"/>
              <a:t>examination</a:t>
            </a:r>
            <a:r>
              <a:rPr lang="en-US" sz="2000" baseline="30000" dirty="0" smtClean="0"/>
              <a:t>2</a:t>
            </a:r>
          </a:p>
          <a:p>
            <a:pPr marL="301752" lvl="4" indent="-285750">
              <a:buFont typeface="Arial"/>
              <a:buChar char="•"/>
            </a:pPr>
            <a:r>
              <a:rPr lang="en-US" sz="2000" dirty="0" err="1"/>
              <a:t>polytrauma</a:t>
            </a:r>
            <a:r>
              <a:rPr lang="en-US" sz="2000" dirty="0"/>
              <a:t> or poor visualization of </a:t>
            </a:r>
            <a:r>
              <a:rPr lang="en-US" sz="2000" dirty="0" smtClean="0"/>
              <a:t>sacrum</a:t>
            </a:r>
          </a:p>
          <a:p>
            <a:pPr marL="301752" lvl="4" indent="-285750">
              <a:buFont typeface="Arial"/>
              <a:buChar char="•"/>
            </a:pPr>
            <a:r>
              <a:rPr lang="en-US" sz="2000" dirty="0" err="1"/>
              <a:t>Spinopelvic</a:t>
            </a:r>
            <a:r>
              <a:rPr lang="en-US" sz="2000" dirty="0"/>
              <a:t> dissociation increases risk of neural </a:t>
            </a:r>
            <a:r>
              <a:rPr lang="en-US" sz="2000" dirty="0" smtClean="0"/>
              <a:t>injury</a:t>
            </a:r>
            <a:endParaRPr lang="en-US" sz="2000" dirty="0" smtClean="0"/>
          </a:p>
          <a:p>
            <a:pPr marL="285750" indent="-285750">
              <a:buFont typeface="Arial"/>
              <a:buChar char="•"/>
            </a:pPr>
            <a:endParaRPr lang="en-US" sz="1800" dirty="0"/>
          </a:p>
          <a:p>
            <a:pPr marL="285750" indent="-285750">
              <a:buFont typeface="Arial"/>
              <a:buChar char="•"/>
            </a:pPr>
            <a:endParaRPr lang="en-US" sz="1800" dirty="0" smtClean="0"/>
          </a:p>
          <a:p>
            <a:pPr marL="285750" indent="-285750">
              <a:buFont typeface="Arial"/>
              <a:buChar char="•"/>
            </a:pPr>
            <a:endParaRPr lang="en-US" sz="1800" dirty="0"/>
          </a:p>
          <a:p>
            <a:pPr marL="285750" indent="-285750">
              <a:buFont typeface="Arial"/>
              <a:buChar char="•"/>
            </a:pPr>
            <a:endParaRPr lang="en-US" sz="1800" dirty="0" smtClean="0"/>
          </a:p>
          <a:p>
            <a:pPr marL="938860" lvl="1" indent="-285750">
              <a:buFont typeface="Arial"/>
              <a:buChar char="•"/>
            </a:pPr>
            <a:endParaRPr lang="en-US" sz="1800" dirty="0" smtClean="0"/>
          </a:p>
        </p:txBody>
      </p:sp>
      <p:sp>
        <p:nvSpPr>
          <p:cNvPr id="224" name="Text Placeholder 223"/>
          <p:cNvSpPr>
            <a:spLocks noGrp="1"/>
          </p:cNvSpPr>
          <p:nvPr>
            <p:ph type="body" sz="quarter" idx="11"/>
          </p:nvPr>
        </p:nvSpPr>
        <p:spPr>
          <a:xfrm>
            <a:off x="577453" y="3272349"/>
            <a:ext cx="6280547" cy="474850"/>
          </a:xfrm>
          <a:ln>
            <a:solidFill>
              <a:srgbClr val="212E5D"/>
            </a:solidFill>
          </a:ln>
        </p:spPr>
        <p:txBody>
          <a:bodyPr/>
          <a:lstStyle/>
          <a:p>
            <a:r>
              <a:rPr lang="en-US" sz="2400" dirty="0" smtClean="0"/>
              <a:t>Introduction</a:t>
            </a:r>
            <a:endParaRPr lang="en-US" sz="2400" dirty="0"/>
          </a:p>
        </p:txBody>
      </p:sp>
      <p:sp>
        <p:nvSpPr>
          <p:cNvPr id="225" name="Text Placeholder 224"/>
          <p:cNvSpPr>
            <a:spLocks noGrp="1"/>
          </p:cNvSpPr>
          <p:nvPr>
            <p:ph type="body" sz="quarter" idx="19"/>
          </p:nvPr>
        </p:nvSpPr>
        <p:spPr>
          <a:xfrm>
            <a:off x="571500" y="10367194"/>
            <a:ext cx="6286500" cy="3452361"/>
          </a:xfrm>
        </p:spPr>
        <p:txBody>
          <a:bodyPr/>
          <a:lstStyle/>
          <a:p>
            <a:r>
              <a:rPr lang="en-US" sz="2000" dirty="0"/>
              <a:t>5 </a:t>
            </a:r>
            <a:r>
              <a:rPr lang="en-US" sz="2000" dirty="0" smtClean="0"/>
              <a:t>fused vertebrae</a:t>
            </a:r>
            <a:endParaRPr lang="en-US" sz="2000" dirty="0"/>
          </a:p>
          <a:p>
            <a:r>
              <a:rPr lang="en-US" sz="2000" dirty="0" smtClean="0"/>
              <a:t>• Makes up posterior portion of pelvic ring</a:t>
            </a:r>
          </a:p>
          <a:p>
            <a:pPr marL="0" indent="0"/>
            <a:r>
              <a:rPr lang="en-US" sz="2000" dirty="0"/>
              <a:t>• </a:t>
            </a:r>
            <a:r>
              <a:rPr lang="en-US" sz="2000" dirty="0" smtClean="0"/>
              <a:t>Transmits </a:t>
            </a:r>
            <a:r>
              <a:rPr lang="en-US" sz="2000" dirty="0"/>
              <a:t>body weight from spine to</a:t>
            </a:r>
          </a:p>
          <a:p>
            <a:r>
              <a:rPr lang="en-US" sz="2000" dirty="0"/>
              <a:t>pelvis</a:t>
            </a:r>
          </a:p>
          <a:p>
            <a:r>
              <a:rPr lang="en-US" sz="2000" dirty="0"/>
              <a:t>• Nerves exit through sacral foramina</a:t>
            </a:r>
          </a:p>
          <a:p>
            <a:r>
              <a:rPr lang="en-US" sz="2000" dirty="0"/>
              <a:t>• </a:t>
            </a:r>
            <a:r>
              <a:rPr lang="en-US" sz="2000" dirty="0" err="1" smtClean="0"/>
              <a:t>Ala</a:t>
            </a:r>
            <a:r>
              <a:rPr lang="en-US" sz="2000" dirty="0" smtClean="0"/>
              <a:t> (wing) </a:t>
            </a:r>
            <a:r>
              <a:rPr lang="en-US" sz="2000" dirty="0"/>
              <a:t>is common site for sacral </a:t>
            </a:r>
            <a:r>
              <a:rPr lang="en-US" sz="2000" dirty="0" smtClean="0"/>
              <a:t>fractures</a:t>
            </a:r>
            <a:endParaRPr lang="en-US" sz="2000" dirty="0"/>
          </a:p>
          <a:p>
            <a:r>
              <a:rPr lang="en-US" sz="2000" dirty="0"/>
              <a:t>• Segments fuse </a:t>
            </a:r>
            <a:r>
              <a:rPr lang="en-US" sz="2000" dirty="0" smtClean="0"/>
              <a:t>at </a:t>
            </a:r>
            <a:r>
              <a:rPr lang="en-US" sz="2000" dirty="0"/>
              <a:t>puberty</a:t>
            </a:r>
          </a:p>
          <a:p>
            <a:endParaRPr lang="en-US" sz="1800" dirty="0"/>
          </a:p>
          <a:p>
            <a:pPr marL="0" indent="0"/>
            <a:endParaRPr lang="en-US" sz="1800" dirty="0" smtClean="0"/>
          </a:p>
        </p:txBody>
      </p:sp>
      <p:sp>
        <p:nvSpPr>
          <p:cNvPr id="411" name="Text Placeholder 410"/>
          <p:cNvSpPr>
            <a:spLocks noGrp="1"/>
          </p:cNvSpPr>
          <p:nvPr>
            <p:ph type="body" sz="quarter" idx="20"/>
          </p:nvPr>
        </p:nvSpPr>
        <p:spPr>
          <a:xfrm>
            <a:off x="577453" y="10032769"/>
            <a:ext cx="6281539" cy="474850"/>
          </a:xfrm>
          <a:ln>
            <a:solidFill>
              <a:srgbClr val="212E5D"/>
            </a:solidFill>
          </a:ln>
        </p:spPr>
        <p:txBody>
          <a:bodyPr/>
          <a:lstStyle/>
          <a:p>
            <a:r>
              <a:rPr lang="en-US" sz="2400" dirty="0" smtClean="0"/>
              <a:t>Anatomy</a:t>
            </a:r>
            <a:endParaRPr lang="en-US" sz="2400" dirty="0"/>
          </a:p>
        </p:txBody>
      </p:sp>
      <p:sp>
        <p:nvSpPr>
          <p:cNvPr id="412" name="Text Placeholder 411"/>
          <p:cNvSpPr>
            <a:spLocks noGrp="1"/>
          </p:cNvSpPr>
          <p:nvPr>
            <p:ph type="body" sz="quarter" idx="21"/>
          </p:nvPr>
        </p:nvSpPr>
        <p:spPr>
          <a:xfrm>
            <a:off x="7241976" y="8508640"/>
            <a:ext cx="12950032" cy="2048899"/>
          </a:xfrm>
        </p:spPr>
        <p:txBody>
          <a:bodyPr/>
          <a:lstStyle/>
          <a:p>
            <a:pPr marL="89817" indent="-285750">
              <a:buFont typeface="Arial"/>
              <a:buChar char="•"/>
            </a:pPr>
            <a:r>
              <a:rPr lang="en-US" sz="2000" dirty="0" smtClean="0"/>
              <a:t>CT is gold standard for diagnosing sacral fracture</a:t>
            </a:r>
          </a:p>
          <a:p>
            <a:pPr marL="89817" indent="-285750">
              <a:buFont typeface="Arial"/>
              <a:buChar char="•"/>
            </a:pPr>
            <a:r>
              <a:rPr lang="en-US" sz="2000" dirty="0" smtClean="0"/>
              <a:t>5 view pelvic films can be </a:t>
            </a:r>
            <a:r>
              <a:rPr lang="en-US" sz="2000" dirty="0" smtClean="0"/>
              <a:t>helpful</a:t>
            </a:r>
            <a:r>
              <a:rPr lang="en-US" sz="2000" dirty="0"/>
              <a:t> </a:t>
            </a:r>
            <a:r>
              <a:rPr lang="en-US" sz="2000" dirty="0" smtClean="0"/>
              <a:t>and easier to obtain</a:t>
            </a:r>
            <a:endParaRPr lang="en-US" sz="2000" dirty="0" smtClean="0"/>
          </a:p>
          <a:p>
            <a:pPr marL="89817" indent="-285750">
              <a:buFont typeface="Arial"/>
              <a:buChar char="•"/>
            </a:pPr>
            <a:r>
              <a:rPr lang="en-US" sz="2000" dirty="0" smtClean="0"/>
              <a:t>Traditional inlet and outlet views have been described as </a:t>
            </a:r>
            <a:r>
              <a:rPr lang="en-US" sz="2000" dirty="0" smtClean="0"/>
              <a:t>45° </a:t>
            </a:r>
            <a:r>
              <a:rPr lang="en-US" sz="2000" dirty="0" smtClean="0"/>
              <a:t>for inlet and outlet</a:t>
            </a:r>
          </a:p>
          <a:p>
            <a:pPr marL="89817" indent="-285750">
              <a:buFont typeface="Arial"/>
              <a:buChar char="•"/>
            </a:pPr>
            <a:r>
              <a:rPr lang="en-US" sz="2000" dirty="0" smtClean="0"/>
              <a:t>Recent studies have shown 20-</a:t>
            </a:r>
            <a:r>
              <a:rPr lang="en-US" sz="2000" dirty="0" smtClean="0"/>
              <a:t>25° </a:t>
            </a:r>
            <a:r>
              <a:rPr lang="en-US" sz="2000" dirty="0" smtClean="0"/>
              <a:t>inlet and 40-</a:t>
            </a:r>
            <a:r>
              <a:rPr lang="en-US" sz="2000" dirty="0" smtClean="0"/>
              <a:t>60° </a:t>
            </a:r>
            <a:r>
              <a:rPr lang="en-US" sz="2000" dirty="0" smtClean="0"/>
              <a:t>outlet to provide superior </a:t>
            </a:r>
            <a:r>
              <a:rPr lang="en-US" sz="2000" dirty="0" smtClean="0"/>
              <a:t>visualization</a:t>
            </a:r>
            <a:r>
              <a:rPr lang="en-US" sz="2000" baseline="30000" dirty="0" smtClean="0"/>
              <a:t>4,5</a:t>
            </a:r>
            <a:endParaRPr lang="en-US" sz="2000" dirty="0" smtClean="0"/>
          </a:p>
          <a:p>
            <a:pPr marL="742927" lvl="1" indent="-285750">
              <a:buFont typeface="Arial"/>
              <a:buChar char="•"/>
            </a:pPr>
            <a:r>
              <a:rPr lang="en-US" sz="2000" dirty="0" smtClean="0"/>
              <a:t>Important for intraoperative placement of </a:t>
            </a:r>
            <a:r>
              <a:rPr lang="en-US" sz="2000" dirty="0" err="1"/>
              <a:t>i</a:t>
            </a:r>
            <a:r>
              <a:rPr lang="en-US" sz="2000" dirty="0" err="1" smtClean="0"/>
              <a:t>lio</a:t>
            </a:r>
            <a:r>
              <a:rPr lang="en-US" sz="2000" dirty="0" smtClean="0"/>
              <a:t>-sacral screws</a:t>
            </a:r>
            <a:endParaRPr lang="en-US" sz="2000" dirty="0"/>
          </a:p>
        </p:txBody>
      </p:sp>
      <p:sp>
        <p:nvSpPr>
          <p:cNvPr id="413" name="Text Placeholder 412"/>
          <p:cNvSpPr>
            <a:spLocks noGrp="1"/>
          </p:cNvSpPr>
          <p:nvPr>
            <p:ph type="body" sz="quarter" idx="22"/>
          </p:nvPr>
        </p:nvSpPr>
        <p:spPr>
          <a:xfrm>
            <a:off x="7201239" y="8038543"/>
            <a:ext cx="13026647" cy="474850"/>
          </a:xfrm>
          <a:ln>
            <a:solidFill>
              <a:srgbClr val="212E5D"/>
            </a:solidFill>
          </a:ln>
        </p:spPr>
        <p:txBody>
          <a:bodyPr/>
          <a:lstStyle/>
          <a:p>
            <a:r>
              <a:rPr lang="en-US" sz="2400" dirty="0" smtClean="0"/>
              <a:t>Imaging</a:t>
            </a:r>
            <a:endParaRPr lang="en-US" sz="2400" dirty="0"/>
          </a:p>
        </p:txBody>
      </p:sp>
      <p:sp>
        <p:nvSpPr>
          <p:cNvPr id="414" name="Text Placeholder 413"/>
          <p:cNvSpPr>
            <a:spLocks noGrp="1"/>
          </p:cNvSpPr>
          <p:nvPr>
            <p:ph type="body" sz="quarter" idx="23"/>
          </p:nvPr>
        </p:nvSpPr>
        <p:spPr>
          <a:xfrm>
            <a:off x="7241976" y="10916321"/>
            <a:ext cx="12950032" cy="1187125"/>
          </a:xfrm>
        </p:spPr>
        <p:txBody>
          <a:bodyPr/>
          <a:lstStyle/>
          <a:p>
            <a:pPr marL="0"/>
            <a:r>
              <a:rPr lang="en-US" sz="2000" dirty="0" smtClean="0"/>
              <a:t>Very few sacral fractures can be managed </a:t>
            </a:r>
            <a:r>
              <a:rPr lang="en-US" sz="2000" dirty="0" err="1" smtClean="0"/>
              <a:t>nonoperatively</a:t>
            </a:r>
            <a:r>
              <a:rPr lang="en-US" sz="2000" dirty="0" smtClean="0"/>
              <a:t>, but most can be fixed using either </a:t>
            </a:r>
            <a:r>
              <a:rPr lang="en-US" sz="2000" dirty="0" err="1" smtClean="0"/>
              <a:t>ilio</a:t>
            </a:r>
            <a:r>
              <a:rPr lang="en-US" sz="2000" dirty="0" smtClean="0"/>
              <a:t>-sacral screw placement in simple fracture patterns or triangular </a:t>
            </a:r>
            <a:r>
              <a:rPr lang="en-US" sz="2000" dirty="0" err="1" smtClean="0"/>
              <a:t>osteosynthesis</a:t>
            </a:r>
            <a:r>
              <a:rPr lang="en-US" sz="2000" dirty="0" smtClean="0"/>
              <a:t> in </a:t>
            </a:r>
            <a:r>
              <a:rPr lang="en-US" sz="2000" dirty="0" err="1" smtClean="0"/>
              <a:t>spinoplevic</a:t>
            </a:r>
            <a:r>
              <a:rPr lang="en-US" sz="2000" dirty="0" smtClean="0"/>
              <a:t> </a:t>
            </a:r>
            <a:r>
              <a:rPr lang="en-US" sz="2000" dirty="0" err="1" smtClean="0"/>
              <a:t>dissocaition</a:t>
            </a:r>
            <a:r>
              <a:rPr lang="en-US" sz="2000" dirty="0" smtClean="0"/>
              <a:t> fracture patterns.</a:t>
            </a:r>
            <a:r>
              <a:rPr lang="en-US" sz="2000" baseline="30000" dirty="0" smtClean="0"/>
              <a:t>6,7 </a:t>
            </a:r>
            <a:r>
              <a:rPr lang="en-US" sz="2000" dirty="0" smtClean="0"/>
              <a:t>Surgical stabilization also allow earlier ambulation after injury, improving recovery times.</a:t>
            </a:r>
            <a:r>
              <a:rPr lang="en-US" sz="2000" baseline="30000" dirty="0" smtClean="0"/>
              <a:t>2</a:t>
            </a:r>
            <a:endParaRPr lang="en-US" sz="2000" baseline="30000" dirty="0" smtClean="0"/>
          </a:p>
        </p:txBody>
      </p:sp>
      <p:sp>
        <p:nvSpPr>
          <p:cNvPr id="415" name="Text Placeholder 414"/>
          <p:cNvSpPr>
            <a:spLocks noGrp="1"/>
          </p:cNvSpPr>
          <p:nvPr>
            <p:ph type="body" sz="quarter" idx="24"/>
          </p:nvPr>
        </p:nvSpPr>
        <p:spPr>
          <a:xfrm>
            <a:off x="7201239" y="10480972"/>
            <a:ext cx="13026647" cy="474850"/>
          </a:xfrm>
          <a:ln>
            <a:solidFill>
              <a:srgbClr val="212E5D"/>
            </a:solidFill>
          </a:ln>
        </p:spPr>
        <p:txBody>
          <a:bodyPr/>
          <a:lstStyle/>
          <a:p>
            <a:r>
              <a:rPr lang="en-US" sz="2400" dirty="0" smtClean="0"/>
              <a:t>Surgical </a:t>
            </a:r>
            <a:r>
              <a:rPr lang="en-US" sz="2400" dirty="0" smtClean="0"/>
              <a:t>Fixation</a:t>
            </a:r>
            <a:endParaRPr lang="en-US" sz="2400" dirty="0"/>
          </a:p>
        </p:txBody>
      </p:sp>
      <p:sp>
        <p:nvSpPr>
          <p:cNvPr id="416" name="Text Placeholder 415"/>
          <p:cNvSpPr>
            <a:spLocks noGrp="1"/>
          </p:cNvSpPr>
          <p:nvPr>
            <p:ph type="body" sz="quarter" idx="25"/>
          </p:nvPr>
        </p:nvSpPr>
        <p:spPr>
          <a:xfrm>
            <a:off x="20569986" y="3249270"/>
            <a:ext cx="6276350" cy="474850"/>
          </a:xfrm>
          <a:ln>
            <a:solidFill>
              <a:srgbClr val="212E5D"/>
            </a:solidFill>
          </a:ln>
        </p:spPr>
        <p:txBody>
          <a:bodyPr/>
          <a:lstStyle/>
          <a:p>
            <a:r>
              <a:rPr lang="en-US" sz="2400" dirty="0" smtClean="0"/>
              <a:t>Summary</a:t>
            </a:r>
            <a:endParaRPr lang="en-US" sz="2400" dirty="0"/>
          </a:p>
        </p:txBody>
      </p:sp>
      <p:sp>
        <p:nvSpPr>
          <p:cNvPr id="418" name="Text Placeholder 417"/>
          <p:cNvSpPr>
            <a:spLocks noGrp="1"/>
          </p:cNvSpPr>
          <p:nvPr>
            <p:ph type="body" sz="quarter" idx="27"/>
          </p:nvPr>
        </p:nvSpPr>
        <p:spPr>
          <a:xfrm>
            <a:off x="20569986" y="8682242"/>
            <a:ext cx="6276350" cy="474850"/>
          </a:xfrm>
          <a:ln>
            <a:solidFill>
              <a:srgbClr val="212E5D"/>
            </a:solidFill>
          </a:ln>
        </p:spPr>
        <p:txBody>
          <a:bodyPr/>
          <a:lstStyle/>
          <a:p>
            <a:r>
              <a:rPr lang="en-US" sz="2400" dirty="0" smtClean="0"/>
              <a:t>References</a:t>
            </a:r>
            <a:endParaRPr lang="en-US" sz="2400" dirty="0"/>
          </a:p>
        </p:txBody>
      </p:sp>
      <p:sp>
        <p:nvSpPr>
          <p:cNvPr id="420" name="Text Placeholder 419"/>
          <p:cNvSpPr>
            <a:spLocks noGrp="1"/>
          </p:cNvSpPr>
          <p:nvPr>
            <p:ph type="body" sz="quarter" idx="29"/>
          </p:nvPr>
        </p:nvSpPr>
        <p:spPr>
          <a:xfrm>
            <a:off x="20563791" y="14855661"/>
            <a:ext cx="6276350" cy="474850"/>
          </a:xfrm>
          <a:ln>
            <a:solidFill>
              <a:srgbClr val="212E5D"/>
            </a:solidFill>
          </a:ln>
        </p:spPr>
        <p:txBody>
          <a:bodyPr/>
          <a:lstStyle/>
          <a:p>
            <a:r>
              <a:rPr lang="en-US" sz="2400" dirty="0" smtClean="0"/>
              <a:t>Contacts/Acknowledgments</a:t>
            </a:r>
            <a:endParaRPr lang="en-US" sz="2400" dirty="0"/>
          </a:p>
        </p:txBody>
      </p:sp>
      <p:pic>
        <p:nvPicPr>
          <p:cNvPr id="2" name="Picture Placeholder 1" descr="Screen Shot 2015-02-22 at 8.34.57 PM.png"/>
          <p:cNvPicPr>
            <a:picLocks noGrp="1" noChangeAspect="1"/>
          </p:cNvPicPr>
          <p:nvPr>
            <p:ph type="pic" sz="quarter" idx="15"/>
          </p:nvPr>
        </p:nvPicPr>
        <p:blipFill>
          <a:blip r:embed="rId3" cstate="print">
            <a:extLst>
              <a:ext uri="{BEBA8EAE-BF5A-486C-A8C5-ECC9F3942E4B}">
                <a14:imgProps xmlns:a14="http://schemas.microsoft.com/office/drawing/2010/main">
                  <a14:imgLayer r:embed="rId4">
                    <a14:imgEffect>
                      <a14:backgroundRemoval t="0" b="100000" l="901" r="100000"/>
                    </a14:imgEffect>
                  </a14:imgLayer>
                </a14:imgProps>
              </a:ext>
              <a:ext uri="{28A0092B-C50C-407E-A947-70E740481C1C}">
                <a14:useLocalDpi xmlns:a14="http://schemas.microsoft.com/office/drawing/2010/main" val="0"/>
              </a:ext>
            </a:extLst>
          </a:blip>
          <a:srcRect l="-13520" r="-13520"/>
          <a:stretch>
            <a:fillRect/>
          </a:stretch>
        </p:blipFill>
        <p:spPr>
          <a:xfrm>
            <a:off x="571500" y="231775"/>
            <a:ext cx="2762250" cy="2079625"/>
          </a:xfrm>
        </p:spPr>
      </p:pic>
      <p:sp>
        <p:nvSpPr>
          <p:cNvPr id="459" name="Text Placeholder 458"/>
          <p:cNvSpPr>
            <a:spLocks noGrp="1"/>
          </p:cNvSpPr>
          <p:nvPr>
            <p:ph type="body" sz="quarter" idx="150"/>
          </p:nvPr>
        </p:nvSpPr>
        <p:spPr/>
        <p:txBody>
          <a:bodyPr>
            <a:normAutofit lnSpcReduction="10000"/>
          </a:bodyPr>
          <a:lstStyle/>
          <a:p>
            <a:r>
              <a:rPr lang="en-US" dirty="0" smtClean="0"/>
              <a:t>Michael A. Robbins</a:t>
            </a:r>
            <a:r>
              <a:rPr lang="en-US" baseline="30000" dirty="0" smtClean="0"/>
              <a:t>1</a:t>
            </a:r>
            <a:r>
              <a:rPr lang="en-US" dirty="0" smtClean="0"/>
              <a:t> BS, Daniel T. O’Conner</a:t>
            </a:r>
            <a:r>
              <a:rPr lang="en-US" baseline="30000" dirty="0" smtClean="0"/>
              <a:t>1</a:t>
            </a:r>
            <a:r>
              <a:rPr lang="en-US" dirty="0" smtClean="0"/>
              <a:t> BS, Jonathan G. Eastman</a:t>
            </a:r>
            <a:r>
              <a:rPr lang="en-US" baseline="30000" dirty="0" smtClean="0"/>
              <a:t>1</a:t>
            </a:r>
            <a:r>
              <a:rPr lang="en-US" dirty="0"/>
              <a:t> MD, Eric O. Klineberg</a:t>
            </a:r>
            <a:r>
              <a:rPr lang="en-US" baseline="30000" dirty="0"/>
              <a:t>1</a:t>
            </a:r>
            <a:r>
              <a:rPr lang="en-US" dirty="0"/>
              <a:t> MD </a:t>
            </a:r>
          </a:p>
        </p:txBody>
      </p:sp>
      <p:sp>
        <p:nvSpPr>
          <p:cNvPr id="460" name="Text Placeholder 459"/>
          <p:cNvSpPr>
            <a:spLocks noGrp="1"/>
          </p:cNvSpPr>
          <p:nvPr>
            <p:ph type="body" sz="quarter" idx="184"/>
          </p:nvPr>
        </p:nvSpPr>
        <p:spPr/>
        <p:txBody>
          <a:bodyPr/>
          <a:lstStyle/>
          <a:p>
            <a:r>
              <a:rPr lang="en-US" baseline="30000" dirty="0" smtClean="0"/>
              <a:t>1</a:t>
            </a:r>
            <a:r>
              <a:rPr lang="en-US" dirty="0" smtClean="0"/>
              <a:t>Department of </a:t>
            </a:r>
            <a:r>
              <a:rPr lang="en-US" dirty="0" err="1" smtClean="0"/>
              <a:t>Orthopaedic</a:t>
            </a:r>
            <a:r>
              <a:rPr lang="en-US" dirty="0" smtClean="0"/>
              <a:t> Surgery, UC Davis School of Medicine, Sacramento, CA, USA</a:t>
            </a:r>
            <a:endParaRPr lang="en-US" dirty="0"/>
          </a:p>
        </p:txBody>
      </p:sp>
      <p:sp>
        <p:nvSpPr>
          <p:cNvPr id="461" name="Text Placeholder 460"/>
          <p:cNvSpPr>
            <a:spLocks noGrp="1"/>
          </p:cNvSpPr>
          <p:nvPr>
            <p:ph type="body" sz="quarter" idx="185"/>
          </p:nvPr>
        </p:nvSpPr>
        <p:spPr/>
        <p:txBody>
          <a:bodyPr>
            <a:normAutofit/>
          </a:bodyPr>
          <a:lstStyle/>
          <a:p>
            <a:r>
              <a:rPr lang="en-US" dirty="0" smtClean="0"/>
              <a:t>Fractures of the Sacrum</a:t>
            </a:r>
            <a:endParaRPr lang="en-US" dirty="0"/>
          </a:p>
        </p:txBody>
      </p:sp>
      <p:sp>
        <p:nvSpPr>
          <p:cNvPr id="422" name="Text Placeholder 421"/>
          <p:cNvSpPr>
            <a:spLocks noGrp="1"/>
          </p:cNvSpPr>
          <p:nvPr>
            <p:ph type="body" sz="quarter" idx="95"/>
          </p:nvPr>
        </p:nvSpPr>
        <p:spPr/>
        <p:txBody>
          <a:bodyPr/>
          <a:lstStyle/>
          <a:p>
            <a:endParaRPr lang="en-US"/>
          </a:p>
        </p:txBody>
      </p:sp>
      <p:sp>
        <p:nvSpPr>
          <p:cNvPr id="423" name="Text Placeholder 422"/>
          <p:cNvSpPr>
            <a:spLocks noGrp="1"/>
          </p:cNvSpPr>
          <p:nvPr>
            <p:ph type="body" sz="quarter" idx="107"/>
          </p:nvPr>
        </p:nvSpPr>
        <p:spPr/>
        <p:txBody>
          <a:bodyPr/>
          <a:lstStyle/>
          <a:p>
            <a:endParaRPr lang="en-US"/>
          </a:p>
        </p:txBody>
      </p:sp>
      <p:sp>
        <p:nvSpPr>
          <p:cNvPr id="425" name="Text Placeholder 424"/>
          <p:cNvSpPr>
            <a:spLocks noGrp="1"/>
          </p:cNvSpPr>
          <p:nvPr>
            <p:ph type="body" sz="quarter" idx="116"/>
          </p:nvPr>
        </p:nvSpPr>
        <p:spPr/>
        <p:txBody>
          <a:bodyPr/>
          <a:lstStyle/>
          <a:p>
            <a:endParaRPr lang="en-US"/>
          </a:p>
        </p:txBody>
      </p:sp>
      <p:sp>
        <p:nvSpPr>
          <p:cNvPr id="426" name="Text Placeholder 425"/>
          <p:cNvSpPr>
            <a:spLocks noGrp="1"/>
          </p:cNvSpPr>
          <p:nvPr>
            <p:ph type="body" sz="quarter" idx="117"/>
          </p:nvPr>
        </p:nvSpPr>
        <p:spPr/>
        <p:txBody>
          <a:bodyPr/>
          <a:lstStyle/>
          <a:p>
            <a:endParaRPr lang="en-US"/>
          </a:p>
        </p:txBody>
      </p:sp>
      <p:sp>
        <p:nvSpPr>
          <p:cNvPr id="427" name="Text Placeholder 426"/>
          <p:cNvSpPr>
            <a:spLocks noGrp="1"/>
          </p:cNvSpPr>
          <p:nvPr>
            <p:ph type="body" sz="quarter" idx="118"/>
          </p:nvPr>
        </p:nvSpPr>
        <p:spPr/>
        <p:txBody>
          <a:bodyPr/>
          <a:lstStyle/>
          <a:p>
            <a:endParaRPr lang="en-US"/>
          </a:p>
        </p:txBody>
      </p:sp>
      <p:sp>
        <p:nvSpPr>
          <p:cNvPr id="428" name="Text Placeholder 427"/>
          <p:cNvSpPr>
            <a:spLocks noGrp="1"/>
          </p:cNvSpPr>
          <p:nvPr>
            <p:ph type="body" sz="quarter" idx="119"/>
          </p:nvPr>
        </p:nvSpPr>
        <p:spPr/>
        <p:txBody>
          <a:bodyPr/>
          <a:lstStyle/>
          <a:p>
            <a:endParaRPr lang="en-US"/>
          </a:p>
        </p:txBody>
      </p:sp>
      <p:sp>
        <p:nvSpPr>
          <p:cNvPr id="429" name="Text Placeholder 428"/>
          <p:cNvSpPr>
            <a:spLocks noGrp="1"/>
          </p:cNvSpPr>
          <p:nvPr>
            <p:ph type="body" sz="quarter" idx="120"/>
          </p:nvPr>
        </p:nvSpPr>
        <p:spPr/>
        <p:txBody>
          <a:bodyPr/>
          <a:lstStyle/>
          <a:p>
            <a:endParaRPr lang="en-US"/>
          </a:p>
        </p:txBody>
      </p:sp>
      <p:sp>
        <p:nvSpPr>
          <p:cNvPr id="430" name="Text Placeholder 429"/>
          <p:cNvSpPr>
            <a:spLocks noGrp="1"/>
          </p:cNvSpPr>
          <p:nvPr>
            <p:ph type="body" sz="quarter" idx="121"/>
          </p:nvPr>
        </p:nvSpPr>
        <p:spPr/>
        <p:txBody>
          <a:bodyPr/>
          <a:lstStyle/>
          <a:p>
            <a:endParaRPr lang="en-US"/>
          </a:p>
        </p:txBody>
      </p:sp>
      <p:sp>
        <p:nvSpPr>
          <p:cNvPr id="431" name="Text Placeholder 430"/>
          <p:cNvSpPr>
            <a:spLocks noGrp="1"/>
          </p:cNvSpPr>
          <p:nvPr>
            <p:ph type="body" sz="quarter" idx="122"/>
          </p:nvPr>
        </p:nvSpPr>
        <p:spPr/>
        <p:txBody>
          <a:bodyPr/>
          <a:lstStyle/>
          <a:p>
            <a:endParaRPr lang="en-US"/>
          </a:p>
        </p:txBody>
      </p:sp>
      <p:sp>
        <p:nvSpPr>
          <p:cNvPr id="432" name="Text Placeholder 431"/>
          <p:cNvSpPr>
            <a:spLocks noGrp="1"/>
          </p:cNvSpPr>
          <p:nvPr>
            <p:ph type="body" sz="quarter" idx="123"/>
          </p:nvPr>
        </p:nvSpPr>
        <p:spPr/>
        <p:txBody>
          <a:bodyPr/>
          <a:lstStyle/>
          <a:p>
            <a:endParaRPr lang="en-US"/>
          </a:p>
        </p:txBody>
      </p:sp>
      <p:sp>
        <p:nvSpPr>
          <p:cNvPr id="433" name="Text Placeholder 432"/>
          <p:cNvSpPr>
            <a:spLocks noGrp="1"/>
          </p:cNvSpPr>
          <p:nvPr>
            <p:ph type="body" sz="quarter" idx="124"/>
          </p:nvPr>
        </p:nvSpPr>
        <p:spPr/>
        <p:txBody>
          <a:bodyPr/>
          <a:lstStyle/>
          <a:p>
            <a:endParaRPr lang="en-US"/>
          </a:p>
        </p:txBody>
      </p:sp>
      <p:sp>
        <p:nvSpPr>
          <p:cNvPr id="434" name="Text Placeholder 433"/>
          <p:cNvSpPr>
            <a:spLocks noGrp="1"/>
          </p:cNvSpPr>
          <p:nvPr>
            <p:ph type="body" sz="quarter" idx="125"/>
          </p:nvPr>
        </p:nvSpPr>
        <p:spPr/>
        <p:txBody>
          <a:bodyPr/>
          <a:lstStyle/>
          <a:p>
            <a:endParaRPr lang="en-US"/>
          </a:p>
        </p:txBody>
      </p:sp>
      <p:pic>
        <p:nvPicPr>
          <p:cNvPr id="470" name="Picture Placeholder 469" descr="Screen Shot 2015-02-22 at 11.01.27 PM.png"/>
          <p:cNvPicPr>
            <a:picLocks noGrp="1" noChangeAspect="1"/>
          </p:cNvPicPr>
          <p:nvPr>
            <p:ph type="pic" sz="quarter" idx="115"/>
          </p:nvPr>
        </p:nvPicPr>
        <p:blipFill>
          <a:blip r:embed="rId5">
            <a:extLst>
              <a:ext uri="{28A0092B-C50C-407E-A947-70E740481C1C}">
                <a14:useLocalDpi xmlns:a14="http://schemas.microsoft.com/office/drawing/2010/main" val="0"/>
              </a:ext>
            </a:extLst>
          </a:blip>
          <a:srcRect l="32594" r="32594"/>
          <a:stretch>
            <a:fillRect/>
          </a:stretch>
        </p:blipFill>
        <p:spPr/>
      </p:pic>
      <p:pic>
        <p:nvPicPr>
          <p:cNvPr id="471" name="Picture Placeholder 470" descr="Screen Shot 2015-02-22 at 11.01.27 PM.png"/>
          <p:cNvPicPr>
            <a:picLocks noGrp="1" noChangeAspect="1"/>
          </p:cNvPicPr>
          <p:nvPr>
            <p:ph type="pic" sz="quarter" idx="126"/>
          </p:nvPr>
        </p:nvPicPr>
        <p:blipFill>
          <a:blip r:embed="rId5">
            <a:extLst>
              <a:ext uri="{28A0092B-C50C-407E-A947-70E740481C1C}">
                <a14:useLocalDpi xmlns:a14="http://schemas.microsoft.com/office/drawing/2010/main" val="0"/>
              </a:ext>
            </a:extLst>
          </a:blip>
          <a:srcRect l="32594" r="32594"/>
          <a:stretch>
            <a:fillRect/>
          </a:stretch>
        </p:blipFill>
        <p:spPr/>
      </p:pic>
      <p:sp>
        <p:nvSpPr>
          <p:cNvPr id="445" name="Text Placeholder 444"/>
          <p:cNvSpPr>
            <a:spLocks noGrp="1"/>
          </p:cNvSpPr>
          <p:nvPr>
            <p:ph type="body" sz="quarter" idx="136"/>
          </p:nvPr>
        </p:nvSpPr>
        <p:spPr/>
        <p:txBody>
          <a:bodyPr/>
          <a:lstStyle/>
          <a:p>
            <a:endParaRPr lang="en-US"/>
          </a:p>
        </p:txBody>
      </p:sp>
      <p:sp>
        <p:nvSpPr>
          <p:cNvPr id="446" name="Text Placeholder 445"/>
          <p:cNvSpPr>
            <a:spLocks noGrp="1"/>
          </p:cNvSpPr>
          <p:nvPr>
            <p:ph type="body" sz="quarter" idx="137"/>
          </p:nvPr>
        </p:nvSpPr>
        <p:spPr/>
        <p:txBody>
          <a:bodyPr/>
          <a:lstStyle/>
          <a:p>
            <a:endParaRPr lang="en-US"/>
          </a:p>
        </p:txBody>
      </p:sp>
      <p:sp>
        <p:nvSpPr>
          <p:cNvPr id="447" name="Text Placeholder 446"/>
          <p:cNvSpPr>
            <a:spLocks noGrp="1"/>
          </p:cNvSpPr>
          <p:nvPr>
            <p:ph type="body" sz="quarter" idx="138"/>
          </p:nvPr>
        </p:nvSpPr>
        <p:spPr/>
        <p:txBody>
          <a:bodyPr/>
          <a:lstStyle/>
          <a:p>
            <a:endParaRPr lang="en-US"/>
          </a:p>
        </p:txBody>
      </p:sp>
      <p:sp>
        <p:nvSpPr>
          <p:cNvPr id="448" name="Text Placeholder 447"/>
          <p:cNvSpPr>
            <a:spLocks noGrp="1"/>
          </p:cNvSpPr>
          <p:nvPr>
            <p:ph type="body" sz="quarter" idx="139"/>
          </p:nvPr>
        </p:nvSpPr>
        <p:spPr/>
        <p:txBody>
          <a:bodyPr/>
          <a:lstStyle/>
          <a:p>
            <a:endParaRPr lang="en-US"/>
          </a:p>
        </p:txBody>
      </p:sp>
      <p:sp>
        <p:nvSpPr>
          <p:cNvPr id="449" name="Text Placeholder 448"/>
          <p:cNvSpPr>
            <a:spLocks noGrp="1"/>
          </p:cNvSpPr>
          <p:nvPr>
            <p:ph type="body" sz="quarter" idx="140"/>
          </p:nvPr>
        </p:nvSpPr>
        <p:spPr/>
        <p:txBody>
          <a:bodyPr/>
          <a:lstStyle/>
          <a:p>
            <a:endParaRPr lang="en-US"/>
          </a:p>
        </p:txBody>
      </p:sp>
      <p:sp>
        <p:nvSpPr>
          <p:cNvPr id="450" name="Text Placeholder 449"/>
          <p:cNvSpPr>
            <a:spLocks noGrp="1"/>
          </p:cNvSpPr>
          <p:nvPr>
            <p:ph type="body" sz="quarter" idx="141"/>
          </p:nvPr>
        </p:nvSpPr>
        <p:spPr/>
        <p:txBody>
          <a:bodyPr/>
          <a:lstStyle/>
          <a:p>
            <a:endParaRPr lang="en-US"/>
          </a:p>
        </p:txBody>
      </p:sp>
      <p:sp>
        <p:nvSpPr>
          <p:cNvPr id="451" name="Text Placeholder 450"/>
          <p:cNvSpPr>
            <a:spLocks noGrp="1"/>
          </p:cNvSpPr>
          <p:nvPr>
            <p:ph type="body" sz="quarter" idx="142"/>
          </p:nvPr>
        </p:nvSpPr>
        <p:spPr/>
        <p:txBody>
          <a:bodyPr/>
          <a:lstStyle/>
          <a:p>
            <a:endParaRPr lang="en-US"/>
          </a:p>
        </p:txBody>
      </p:sp>
      <p:sp>
        <p:nvSpPr>
          <p:cNvPr id="452" name="Text Placeholder 451"/>
          <p:cNvSpPr>
            <a:spLocks noGrp="1"/>
          </p:cNvSpPr>
          <p:nvPr>
            <p:ph type="body" sz="quarter" idx="143"/>
          </p:nvPr>
        </p:nvSpPr>
        <p:spPr/>
        <p:txBody>
          <a:bodyPr/>
          <a:lstStyle/>
          <a:p>
            <a:endParaRPr lang="en-US"/>
          </a:p>
        </p:txBody>
      </p:sp>
      <p:sp>
        <p:nvSpPr>
          <p:cNvPr id="453" name="Text Placeholder 452"/>
          <p:cNvSpPr>
            <a:spLocks noGrp="1"/>
          </p:cNvSpPr>
          <p:nvPr>
            <p:ph type="body" sz="quarter" idx="144"/>
          </p:nvPr>
        </p:nvSpPr>
        <p:spPr/>
        <p:txBody>
          <a:bodyPr/>
          <a:lstStyle/>
          <a:p>
            <a:endParaRPr lang="en-US"/>
          </a:p>
        </p:txBody>
      </p:sp>
      <p:sp>
        <p:nvSpPr>
          <p:cNvPr id="454" name="Text Placeholder 453"/>
          <p:cNvSpPr>
            <a:spLocks noGrp="1"/>
          </p:cNvSpPr>
          <p:nvPr>
            <p:ph type="body" sz="quarter" idx="145"/>
          </p:nvPr>
        </p:nvSpPr>
        <p:spPr/>
        <p:txBody>
          <a:bodyPr/>
          <a:lstStyle/>
          <a:p>
            <a:endParaRPr lang="en-US"/>
          </a:p>
        </p:txBody>
      </p:sp>
      <p:sp>
        <p:nvSpPr>
          <p:cNvPr id="455" name="Text Placeholder 454"/>
          <p:cNvSpPr>
            <a:spLocks noGrp="1"/>
          </p:cNvSpPr>
          <p:nvPr>
            <p:ph type="body" sz="quarter" idx="146"/>
          </p:nvPr>
        </p:nvSpPr>
        <p:spPr/>
        <p:txBody>
          <a:bodyPr/>
          <a:lstStyle/>
          <a:p>
            <a:endParaRPr lang="en-US"/>
          </a:p>
        </p:txBody>
      </p:sp>
      <p:sp>
        <p:nvSpPr>
          <p:cNvPr id="456" name="Text Placeholder 455"/>
          <p:cNvSpPr>
            <a:spLocks noGrp="1"/>
          </p:cNvSpPr>
          <p:nvPr>
            <p:ph type="body" sz="quarter" idx="147"/>
          </p:nvPr>
        </p:nvSpPr>
        <p:spPr/>
        <p:txBody>
          <a:bodyPr/>
          <a:lstStyle/>
          <a:p>
            <a:endParaRPr lang="en-US"/>
          </a:p>
        </p:txBody>
      </p:sp>
      <p:sp>
        <p:nvSpPr>
          <p:cNvPr id="457" name="Text Placeholder 456"/>
          <p:cNvSpPr>
            <a:spLocks noGrp="1"/>
          </p:cNvSpPr>
          <p:nvPr>
            <p:ph type="body" sz="quarter" idx="148"/>
          </p:nvPr>
        </p:nvSpPr>
        <p:spPr/>
        <p:txBody>
          <a:bodyPr/>
          <a:lstStyle/>
          <a:p>
            <a:endParaRPr lang="en-US"/>
          </a:p>
        </p:txBody>
      </p:sp>
      <p:sp>
        <p:nvSpPr>
          <p:cNvPr id="458" name="Text Placeholder 457"/>
          <p:cNvSpPr>
            <a:spLocks noGrp="1"/>
          </p:cNvSpPr>
          <p:nvPr>
            <p:ph type="body" sz="quarter" idx="149"/>
          </p:nvPr>
        </p:nvSpPr>
        <p:spPr/>
        <p:txBody>
          <a:bodyPr/>
          <a:lstStyle/>
          <a:p>
            <a:endParaRPr lang="en-US"/>
          </a:p>
        </p:txBody>
      </p:sp>
      <p:pic>
        <p:nvPicPr>
          <p:cNvPr id="469" name="Picture Placeholder 468" descr="Screen Shot 2015-02-22 at 10.20.48 PM.png"/>
          <p:cNvPicPr>
            <a:picLocks noGrp="1" noChangeAspect="1"/>
          </p:cNvPicPr>
          <p:nvPr>
            <p:ph type="pic" sz="quarter" idx="18"/>
          </p:nvPr>
        </p:nvPicPr>
        <p:blipFill>
          <a:blip r:embed="rId6" cstate="print">
            <a:clrChange>
              <a:clrFrom>
                <a:srgbClr val="E4CB8A"/>
              </a:clrFrom>
              <a:clrTo>
                <a:srgbClr val="E4CB8A">
                  <a:alpha val="0"/>
                </a:srgbClr>
              </a:clrTo>
            </a:clrChange>
            <a:extLst>
              <a:ext uri="{28A0092B-C50C-407E-A947-70E740481C1C}">
                <a14:useLocalDpi xmlns:a14="http://schemas.microsoft.com/office/drawing/2010/main" val="0"/>
              </a:ext>
            </a:extLst>
          </a:blip>
          <a:srcRect t="-2535" b="-2535"/>
          <a:stretch>
            <a:fillRect/>
          </a:stretch>
        </p:blipFill>
        <p:spPr>
          <a:xfrm>
            <a:off x="23526748" y="636594"/>
            <a:ext cx="3499555" cy="1156996"/>
          </a:xfrm>
        </p:spPr>
      </p:pic>
      <p:sp>
        <p:nvSpPr>
          <p:cNvPr id="5" name="TextBox 4"/>
          <p:cNvSpPr txBox="1"/>
          <p:nvPr/>
        </p:nvSpPr>
        <p:spPr>
          <a:xfrm>
            <a:off x="7207065" y="3274353"/>
            <a:ext cx="13020821" cy="461665"/>
          </a:xfrm>
          <a:prstGeom prst="rect">
            <a:avLst/>
          </a:prstGeom>
          <a:noFill/>
          <a:ln>
            <a:solidFill>
              <a:srgbClr val="212E5D"/>
            </a:solidFill>
          </a:ln>
        </p:spPr>
        <p:txBody>
          <a:bodyPr wrap="square" rtlCol="0">
            <a:spAutoFit/>
          </a:bodyPr>
          <a:lstStyle/>
          <a:p>
            <a:pPr algn="ctr"/>
            <a:r>
              <a:rPr lang="en-US" sz="2400" b="1" u="sng" smtClean="0">
                <a:solidFill>
                  <a:srgbClr val="212E5D"/>
                </a:solidFill>
              </a:rPr>
              <a:t>Classifications</a:t>
            </a:r>
            <a:r>
              <a:rPr lang="en-US" sz="2400" b="1" baseline="30000" dirty="0">
                <a:solidFill>
                  <a:srgbClr val="212E5D"/>
                </a:solidFill>
              </a:rPr>
              <a:t>3</a:t>
            </a:r>
            <a:endParaRPr lang="en-US" sz="2400" b="1" baseline="30000" dirty="0">
              <a:solidFill>
                <a:srgbClr val="212E5D"/>
              </a:solidFill>
            </a:endParaRPr>
          </a:p>
        </p:txBody>
      </p:sp>
      <p:sp>
        <p:nvSpPr>
          <p:cNvPr id="3" name="Picture Placeholder 2"/>
          <p:cNvSpPr>
            <a:spLocks noGrp="1"/>
          </p:cNvSpPr>
          <p:nvPr>
            <p:ph type="pic" sz="quarter" idx="135"/>
          </p:nvPr>
        </p:nvSpPr>
        <p:spPr/>
      </p:sp>
      <p:sp>
        <p:nvSpPr>
          <p:cNvPr id="4" name="Picture Placeholder 3"/>
          <p:cNvSpPr>
            <a:spLocks noGrp="1"/>
          </p:cNvSpPr>
          <p:nvPr>
            <p:ph type="pic" sz="quarter" idx="133"/>
          </p:nvPr>
        </p:nvSpPr>
        <p:spPr/>
      </p:sp>
      <p:sp>
        <p:nvSpPr>
          <p:cNvPr id="6" name="Picture Placeholder 5"/>
          <p:cNvSpPr>
            <a:spLocks noGrp="1"/>
          </p:cNvSpPr>
          <p:nvPr>
            <p:ph type="pic" sz="quarter" idx="127"/>
          </p:nvPr>
        </p:nvSpPr>
        <p:spPr/>
      </p:sp>
      <p:sp>
        <p:nvSpPr>
          <p:cNvPr id="8" name="Picture Placeholder 7"/>
          <p:cNvSpPr>
            <a:spLocks noGrp="1"/>
          </p:cNvSpPr>
          <p:nvPr>
            <p:ph type="pic" sz="quarter" idx="128"/>
          </p:nvPr>
        </p:nvSpPr>
        <p:spPr/>
      </p:sp>
      <p:sp>
        <p:nvSpPr>
          <p:cNvPr id="9" name="Picture Placeholder 8"/>
          <p:cNvSpPr>
            <a:spLocks noGrp="1"/>
          </p:cNvSpPr>
          <p:nvPr>
            <p:ph type="pic" sz="quarter" idx="134"/>
          </p:nvPr>
        </p:nvSpPr>
        <p:spPr/>
      </p:sp>
      <p:sp>
        <p:nvSpPr>
          <p:cNvPr id="10" name="Picture Placeholder 9"/>
          <p:cNvSpPr>
            <a:spLocks noGrp="1"/>
          </p:cNvSpPr>
          <p:nvPr>
            <p:ph type="pic" sz="quarter" idx="132"/>
          </p:nvPr>
        </p:nvSpPr>
        <p:spPr/>
      </p:sp>
      <p:sp>
        <p:nvSpPr>
          <p:cNvPr id="11" name="Picture Placeholder 10"/>
          <p:cNvSpPr>
            <a:spLocks noGrp="1"/>
          </p:cNvSpPr>
          <p:nvPr>
            <p:ph type="pic" sz="quarter" idx="131"/>
          </p:nvPr>
        </p:nvSpPr>
        <p:spPr/>
      </p:sp>
      <p:sp>
        <p:nvSpPr>
          <p:cNvPr id="13" name="Picture Placeholder 12"/>
          <p:cNvSpPr>
            <a:spLocks noGrp="1"/>
          </p:cNvSpPr>
          <p:nvPr>
            <p:ph type="pic" sz="quarter" idx="130"/>
          </p:nvPr>
        </p:nvSpPr>
        <p:spPr/>
      </p:sp>
      <p:sp>
        <p:nvSpPr>
          <p:cNvPr id="15" name="Picture Placeholder 14"/>
          <p:cNvSpPr>
            <a:spLocks noGrp="1"/>
          </p:cNvSpPr>
          <p:nvPr>
            <p:ph type="pic" sz="quarter" idx="129"/>
          </p:nvPr>
        </p:nvSpPr>
        <p:spPr/>
      </p:sp>
      <p:sp>
        <p:nvSpPr>
          <p:cNvPr id="16" name="Text Placeholder 15"/>
          <p:cNvSpPr>
            <a:spLocks noGrp="1"/>
          </p:cNvSpPr>
          <p:nvPr>
            <p:ph type="body" sz="quarter" idx="26"/>
          </p:nvPr>
        </p:nvSpPr>
        <p:spPr>
          <a:xfrm>
            <a:off x="20600583" y="3659878"/>
            <a:ext cx="6279386" cy="4707466"/>
          </a:xfrm>
        </p:spPr>
        <p:txBody>
          <a:bodyPr/>
          <a:lstStyle/>
          <a:p>
            <a:pPr marL="0">
              <a:spcBef>
                <a:spcPts val="0"/>
              </a:spcBef>
            </a:pPr>
            <a:r>
              <a:rPr lang="en-US" sz="2000" dirty="0" smtClean="0"/>
              <a:t>The sacrum is the bone that forms the connection between the spine and pelvis and allows passage of the nerve roots which extend </a:t>
            </a:r>
            <a:r>
              <a:rPr lang="en-US" sz="2000" dirty="0" smtClean="0"/>
              <a:t>down from </a:t>
            </a:r>
            <a:r>
              <a:rPr lang="en-US" sz="2000" dirty="0" err="1" smtClean="0"/>
              <a:t>cauda</a:t>
            </a:r>
            <a:r>
              <a:rPr lang="en-US" sz="2000" dirty="0" smtClean="0"/>
              <a:t> </a:t>
            </a:r>
            <a:r>
              <a:rPr lang="en-US" sz="2000" dirty="0" err="1" smtClean="0"/>
              <a:t>equina</a:t>
            </a:r>
            <a:r>
              <a:rPr lang="en-US" sz="2000" dirty="0" smtClean="0"/>
              <a:t>. </a:t>
            </a:r>
            <a:r>
              <a:rPr lang="en-US" sz="2000" dirty="0" smtClean="0"/>
              <a:t>Sacral fractures are a rare injury most commonly seen in high energy </a:t>
            </a:r>
            <a:r>
              <a:rPr lang="en-US" sz="2000" dirty="0" err="1" smtClean="0"/>
              <a:t>polytrauma</a:t>
            </a:r>
            <a:r>
              <a:rPr lang="en-US" sz="2000" dirty="0" smtClean="0"/>
              <a:t> patients. </a:t>
            </a:r>
            <a:r>
              <a:rPr lang="en-US" sz="2000" dirty="0" smtClean="0"/>
              <a:t>This easily missed fracture pattern requires a high index of suspicion and advanced imaging to identify most cases. Chances of neurologic injury vary by fracture pattern which correlates with Denis classification. Advances in imaging and surgical techniques have improved identification and fixation of these injury patterns. In the presence of </a:t>
            </a:r>
            <a:r>
              <a:rPr lang="en-US" sz="2000" dirty="0" err="1" smtClean="0"/>
              <a:t>spinopelvic</a:t>
            </a:r>
            <a:r>
              <a:rPr lang="en-US" sz="2000" dirty="0" smtClean="0"/>
              <a:t> dissociation, complex surgical fixation spanning from the pelvis to the spine is necessary. Prognosis depends on severity of neural deficit upon initial presentation.</a:t>
            </a:r>
            <a:endParaRPr lang="en-US" sz="2000" dirty="0"/>
          </a:p>
        </p:txBody>
      </p:sp>
      <p:sp>
        <p:nvSpPr>
          <p:cNvPr id="17" name="Text Placeholder 16"/>
          <p:cNvSpPr>
            <a:spLocks noGrp="1"/>
          </p:cNvSpPr>
          <p:nvPr>
            <p:ph type="body" sz="quarter" idx="28"/>
          </p:nvPr>
        </p:nvSpPr>
        <p:spPr>
          <a:xfrm>
            <a:off x="20599011" y="9060691"/>
            <a:ext cx="6282531" cy="6684012"/>
          </a:xfrm>
        </p:spPr>
        <p:txBody>
          <a:bodyPr/>
          <a:lstStyle/>
          <a:p>
            <a:pPr marL="342900" indent="-342900">
              <a:buFont typeface="+mj-lt"/>
              <a:buAutoNum type="arabicPeriod"/>
            </a:pPr>
            <a:r>
              <a:rPr lang="en-US" dirty="0" err="1"/>
              <a:t>Bydon</a:t>
            </a:r>
            <a:r>
              <a:rPr lang="en-US" dirty="0"/>
              <a:t> M, De la Garza-Ramos R, </a:t>
            </a:r>
            <a:r>
              <a:rPr lang="en-US" dirty="0" err="1"/>
              <a:t>Macki</a:t>
            </a:r>
            <a:r>
              <a:rPr lang="en-US" dirty="0"/>
              <a:t> M, Desai A, </a:t>
            </a:r>
            <a:r>
              <a:rPr lang="en-US" dirty="0" err="1"/>
              <a:t>Gokaslan</a:t>
            </a:r>
            <a:r>
              <a:rPr lang="en-US" dirty="0"/>
              <a:t> AK, </a:t>
            </a:r>
            <a:r>
              <a:rPr lang="en-US" dirty="0" err="1"/>
              <a:t>Bydon</a:t>
            </a:r>
            <a:r>
              <a:rPr lang="en-US" dirty="0"/>
              <a:t> A. Incidence of sacral fractures and in-hospital postoperative complications in the United States: an analysis of 2002-2011 data. </a:t>
            </a:r>
            <a:r>
              <a:rPr lang="en-US" i="1" dirty="0"/>
              <a:t>Spine. </a:t>
            </a:r>
            <a:r>
              <a:rPr lang="en-US" dirty="0"/>
              <a:t>2014;39(18):E1103-1109. </a:t>
            </a:r>
            <a:endParaRPr lang="en-US" dirty="0" smtClean="0"/>
          </a:p>
          <a:p>
            <a:pPr marL="342900" indent="-342900">
              <a:buFont typeface="+mj-lt"/>
              <a:buAutoNum type="arabicPeriod"/>
            </a:pPr>
            <a:r>
              <a:rPr lang="en-US" dirty="0"/>
              <a:t>Mehta S, </a:t>
            </a:r>
            <a:r>
              <a:rPr lang="en-US" dirty="0" err="1"/>
              <a:t>Auerbach</a:t>
            </a:r>
            <a:r>
              <a:rPr lang="en-US" dirty="0"/>
              <a:t> JD, Born CT, Chin KR. Sacral fractures. </a:t>
            </a:r>
            <a:r>
              <a:rPr lang="en-US" i="1" dirty="0"/>
              <a:t>The Journal of the American Academy of </a:t>
            </a:r>
            <a:r>
              <a:rPr lang="en-US" i="1" dirty="0" err="1"/>
              <a:t>Orthopaedic</a:t>
            </a:r>
            <a:r>
              <a:rPr lang="en-US" i="1" dirty="0"/>
              <a:t> Surgeons. </a:t>
            </a:r>
            <a:r>
              <a:rPr lang="en-US" dirty="0"/>
              <a:t>2006;14(12):656-665</a:t>
            </a:r>
            <a:r>
              <a:rPr lang="en-US" dirty="0" smtClean="0"/>
              <a:t>.</a:t>
            </a:r>
          </a:p>
          <a:p>
            <a:pPr marL="342900" indent="-342900">
              <a:buFont typeface="+mj-lt"/>
              <a:buAutoNum type="arabicPeriod"/>
            </a:pPr>
            <a:r>
              <a:rPr lang="en-US" dirty="0"/>
              <a:t>Mehta S, </a:t>
            </a:r>
            <a:r>
              <a:rPr lang="en-US" dirty="0" err="1"/>
              <a:t>Auerbach</a:t>
            </a:r>
            <a:r>
              <a:rPr lang="en-US" dirty="0"/>
              <a:t> JD, Born CT, Chin KR. Sacral fractures. </a:t>
            </a:r>
            <a:r>
              <a:rPr lang="en-US" i="1" dirty="0"/>
              <a:t>The Journal of the American Academy of </a:t>
            </a:r>
            <a:r>
              <a:rPr lang="en-US" i="1" dirty="0" err="1"/>
              <a:t>Orthopaedic</a:t>
            </a:r>
            <a:r>
              <a:rPr lang="en-US" i="1" dirty="0"/>
              <a:t> Surgeons. </a:t>
            </a:r>
            <a:r>
              <a:rPr lang="en-US" dirty="0"/>
              <a:t>2006;14(12):656-665 </a:t>
            </a:r>
            <a:endParaRPr lang="en-US" dirty="0" smtClean="0"/>
          </a:p>
          <a:p>
            <a:pPr marL="342900" indent="-342900">
              <a:buFont typeface="+mj-lt"/>
              <a:buAutoNum type="arabicPeriod"/>
            </a:pPr>
            <a:r>
              <a:rPr lang="en-US" dirty="0" smtClean="0"/>
              <a:t>Eastman </a:t>
            </a:r>
            <a:r>
              <a:rPr lang="en-US" dirty="0"/>
              <a:t>JG, Chip Routt ML, Jr. Correlating preoperative imaging with intraoperative fluoroscopy in </a:t>
            </a:r>
            <a:r>
              <a:rPr lang="en-US" dirty="0" err="1"/>
              <a:t>iliosacral</a:t>
            </a:r>
            <a:r>
              <a:rPr lang="en-US" dirty="0"/>
              <a:t> screw placement. </a:t>
            </a:r>
            <a:r>
              <a:rPr lang="en-US" i="1" dirty="0"/>
              <a:t>Journal of </a:t>
            </a:r>
            <a:r>
              <a:rPr lang="en-US" i="1" dirty="0" err="1"/>
              <a:t>orthopaedics</a:t>
            </a:r>
            <a:r>
              <a:rPr lang="en-US" i="1" dirty="0"/>
              <a:t> and traumatology : official journal of the Italian Society of </a:t>
            </a:r>
            <a:r>
              <a:rPr lang="en-US" i="1" dirty="0" err="1"/>
              <a:t>Orthopaedics</a:t>
            </a:r>
            <a:r>
              <a:rPr lang="en-US" i="1" dirty="0"/>
              <a:t> and Traumatology. </a:t>
            </a:r>
            <a:r>
              <a:rPr lang="en-US" dirty="0"/>
              <a:t>2015 </a:t>
            </a:r>
            <a:endParaRPr lang="en-US" dirty="0" smtClean="0"/>
          </a:p>
          <a:p>
            <a:pPr marL="342900" indent="-342900">
              <a:buFont typeface="+mj-lt"/>
              <a:buAutoNum type="arabicPeriod"/>
            </a:pPr>
            <a:r>
              <a:rPr lang="en-US" dirty="0"/>
              <a:t>Ricci WM, </a:t>
            </a:r>
            <a:r>
              <a:rPr lang="en-US" dirty="0" err="1"/>
              <a:t>Mamczak</a:t>
            </a:r>
            <a:r>
              <a:rPr lang="en-US" dirty="0"/>
              <a:t> C, </a:t>
            </a:r>
            <a:r>
              <a:rPr lang="en-US" dirty="0" err="1"/>
              <a:t>Tynan</a:t>
            </a:r>
            <a:r>
              <a:rPr lang="en-US" dirty="0"/>
              <a:t> M, </a:t>
            </a:r>
            <a:r>
              <a:rPr lang="en-US" dirty="0" err="1"/>
              <a:t>Streubel</a:t>
            </a:r>
            <a:r>
              <a:rPr lang="en-US" dirty="0"/>
              <a:t> P, Gardner M. Pelvic inlet and outlet radiographs redefined. </a:t>
            </a:r>
            <a:r>
              <a:rPr lang="en-US" i="1" dirty="0"/>
              <a:t>The Journal of bone and joint surgery. American volume. </a:t>
            </a:r>
            <a:r>
              <a:rPr lang="en-US" dirty="0"/>
              <a:t>2010;92(10):1947-1953. </a:t>
            </a:r>
            <a:endParaRPr lang="en-US" dirty="0" smtClean="0"/>
          </a:p>
          <a:p>
            <a:pPr marL="342900" indent="-342900">
              <a:buFont typeface="+mj-lt"/>
              <a:buAutoNum type="arabicPeriod"/>
            </a:pPr>
            <a:r>
              <a:rPr lang="en-US" dirty="0" err="1"/>
              <a:t>Nork</a:t>
            </a:r>
            <a:r>
              <a:rPr lang="en-US" dirty="0"/>
              <a:t> SE, Jones CB, Harding SP, </a:t>
            </a:r>
            <a:r>
              <a:rPr lang="en-US" dirty="0" err="1"/>
              <a:t>Mirza</a:t>
            </a:r>
            <a:r>
              <a:rPr lang="en-US" dirty="0"/>
              <a:t> SK, Routt ML, Jr. Percutaneous stabilization of U-shaped sacral fractures using </a:t>
            </a:r>
            <a:r>
              <a:rPr lang="en-US" dirty="0" err="1"/>
              <a:t>iliosacral</a:t>
            </a:r>
            <a:r>
              <a:rPr lang="en-US" dirty="0"/>
              <a:t> screws: technique and early results. </a:t>
            </a:r>
            <a:r>
              <a:rPr lang="en-US" i="1" dirty="0"/>
              <a:t>Journal of </a:t>
            </a:r>
            <a:r>
              <a:rPr lang="en-US" i="1" dirty="0" err="1"/>
              <a:t>orthopaedic</a:t>
            </a:r>
            <a:r>
              <a:rPr lang="en-US" i="1" dirty="0"/>
              <a:t> trauma. </a:t>
            </a:r>
            <a:r>
              <a:rPr lang="en-US" dirty="0"/>
              <a:t>2001;15(4):238-246.</a:t>
            </a:r>
            <a:r>
              <a:rPr lang="en-US" dirty="0"/>
              <a:t> </a:t>
            </a:r>
            <a:endParaRPr lang="en-US" dirty="0" smtClean="0"/>
          </a:p>
          <a:p>
            <a:pPr marL="342900" indent="-342900">
              <a:buFont typeface="+mj-lt"/>
              <a:buAutoNum type="arabicPeriod"/>
            </a:pPr>
            <a:r>
              <a:rPr lang="en-US" dirty="0"/>
              <a:t>Tim </a:t>
            </a:r>
            <a:r>
              <a:rPr lang="en-US" dirty="0" err="1"/>
              <a:t>Pohlemann</a:t>
            </a:r>
            <a:r>
              <a:rPr lang="en-US" dirty="0"/>
              <a:t> UC. Pelvic Ring. In: Thomas P </a:t>
            </a:r>
            <a:r>
              <a:rPr lang="en-US" dirty="0" err="1"/>
              <a:t>Ruedi</a:t>
            </a:r>
            <a:r>
              <a:rPr lang="en-US" dirty="0"/>
              <a:t> REB, Christopher G Moran, ed. </a:t>
            </a:r>
            <a:r>
              <a:rPr lang="en-US" i="1" dirty="0"/>
              <a:t>AO Principles of Fracture Management.</a:t>
            </a:r>
            <a:r>
              <a:rPr lang="en-US" dirty="0"/>
              <a:t> </a:t>
            </a:r>
            <a:r>
              <a:rPr lang="en-US" dirty="0" err="1"/>
              <a:t>Vol</a:t>
            </a:r>
            <a:r>
              <a:rPr lang="en-US" dirty="0"/>
              <a:t> 2 - Specific Fractures. Second Expanded Edition ed. Switzerland, </a:t>
            </a:r>
            <a:r>
              <a:rPr lang="en-US" dirty="0" err="1"/>
              <a:t>Clavadelerstrasse</a:t>
            </a:r>
            <a:r>
              <a:rPr lang="en-US" dirty="0"/>
              <a:t> 8, CH-7207: AO </a:t>
            </a:r>
            <a:r>
              <a:rPr lang="en-US" dirty="0" err="1"/>
              <a:t>Pubishing</a:t>
            </a:r>
            <a:r>
              <a:rPr lang="en-US" dirty="0"/>
              <a:t>; 2007:697-717</a:t>
            </a:r>
            <a:r>
              <a:rPr lang="en-US" dirty="0"/>
              <a:t> </a:t>
            </a:r>
            <a:endParaRPr lang="en-US" dirty="0" smtClean="0"/>
          </a:p>
          <a:p>
            <a:pPr marL="342900" indent="-342900">
              <a:buFont typeface="+mj-lt"/>
              <a:buAutoNum type="arabicPeriod"/>
            </a:pPr>
            <a:endParaRPr lang="en-US" dirty="0"/>
          </a:p>
          <a:p>
            <a:pPr marL="342900" indent="-342900">
              <a:buFont typeface="+mj-lt"/>
              <a:buAutoNum type="arabicPeriod"/>
            </a:pPr>
            <a:endParaRPr lang="en-US" dirty="0" smtClean="0"/>
          </a:p>
          <a:p>
            <a:pPr marL="285750" indent="-285750">
              <a:buFont typeface="Arial"/>
              <a:buChar char="•"/>
            </a:pPr>
            <a:endParaRPr lang="en-US" dirty="0" smtClean="0"/>
          </a:p>
        </p:txBody>
      </p:sp>
      <p:sp>
        <p:nvSpPr>
          <p:cNvPr id="18" name="Text Placeholder 17"/>
          <p:cNvSpPr>
            <a:spLocks noGrp="1"/>
          </p:cNvSpPr>
          <p:nvPr>
            <p:ph type="body" sz="quarter" idx="30"/>
          </p:nvPr>
        </p:nvSpPr>
        <p:spPr>
          <a:xfrm>
            <a:off x="20599011" y="15176689"/>
            <a:ext cx="6282531" cy="694682"/>
          </a:xfrm>
        </p:spPr>
        <p:txBody>
          <a:bodyPr/>
          <a:lstStyle/>
          <a:p>
            <a:r>
              <a:rPr lang="en-US" dirty="0" smtClean="0"/>
              <a:t>Thank you to my mentors Dr. </a:t>
            </a:r>
            <a:r>
              <a:rPr lang="en-US" dirty="0" err="1" smtClean="0"/>
              <a:t>Klineberg</a:t>
            </a:r>
            <a:r>
              <a:rPr lang="en-US" dirty="0" smtClean="0"/>
              <a:t> and </a:t>
            </a:r>
            <a:r>
              <a:rPr lang="en-US" dirty="0" err="1" smtClean="0"/>
              <a:t>Dr</a:t>
            </a:r>
            <a:r>
              <a:rPr lang="en-US" dirty="0" smtClean="0"/>
              <a:t> Eastman and my colleague D. O’Conner for their contributions to this work.</a:t>
            </a:r>
            <a:endParaRPr lang="en-US" dirty="0"/>
          </a:p>
        </p:txBody>
      </p:sp>
      <p:pic>
        <p:nvPicPr>
          <p:cNvPr id="87" name="Picture 86" descr="denis classification colo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8529" y="3778755"/>
            <a:ext cx="2693249" cy="2961977"/>
          </a:xfrm>
          <a:prstGeom prst="rect">
            <a:avLst/>
          </a:prstGeom>
        </p:spPr>
      </p:pic>
      <p:sp>
        <p:nvSpPr>
          <p:cNvPr id="93" name="Text Placeholder 411"/>
          <p:cNvSpPr txBox="1">
            <a:spLocks/>
          </p:cNvSpPr>
          <p:nvPr/>
        </p:nvSpPr>
        <p:spPr>
          <a:xfrm>
            <a:off x="7721178" y="6599632"/>
            <a:ext cx="2447541" cy="1537990"/>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a:r>
              <a:rPr lang="en-US" sz="1800" dirty="0" smtClean="0"/>
              <a:t>Denis </a:t>
            </a:r>
            <a:r>
              <a:rPr lang="en-US" sz="1800" dirty="0" smtClean="0"/>
              <a:t>Classification</a:t>
            </a:r>
          </a:p>
          <a:p>
            <a:pPr marL="0"/>
            <a:r>
              <a:rPr lang="en-US" sz="1800" dirty="0" smtClean="0"/>
              <a:t>A-6% neural injury</a:t>
            </a:r>
          </a:p>
          <a:p>
            <a:pPr marL="0"/>
            <a:r>
              <a:rPr lang="en-US" sz="1800" dirty="0" smtClean="0"/>
              <a:t>B-28% neural injury</a:t>
            </a:r>
          </a:p>
          <a:p>
            <a:pPr marL="0"/>
            <a:r>
              <a:rPr lang="en-US" sz="1800" dirty="0" smtClean="0"/>
              <a:t>C-60% neural injury</a:t>
            </a:r>
            <a:endParaRPr lang="en-US" sz="1800" dirty="0"/>
          </a:p>
        </p:txBody>
      </p:sp>
      <p:pic>
        <p:nvPicPr>
          <p:cNvPr id="94" name="Picture 93"/>
          <p:cNvPicPr/>
          <p:nvPr/>
        </p:nvPicPr>
        <p:blipFill rotWithShape="1">
          <a:blip r:embed="rId8">
            <a:extLst>
              <a:ext uri="{28A0092B-C50C-407E-A947-70E740481C1C}">
                <a14:useLocalDpi xmlns:a14="http://schemas.microsoft.com/office/drawing/2010/main" val="0"/>
              </a:ext>
            </a:extLst>
          </a:blip>
          <a:srcRect l="1241" t="1754" r="1410" b="1"/>
          <a:stretch/>
        </p:blipFill>
        <p:spPr bwMode="auto">
          <a:xfrm>
            <a:off x="10264162" y="4170972"/>
            <a:ext cx="3799205" cy="2961977"/>
          </a:xfrm>
          <a:prstGeom prst="rect">
            <a:avLst/>
          </a:prstGeom>
          <a:ln>
            <a:noFill/>
          </a:ln>
          <a:extLst>
            <a:ext uri="{53640926-AAD7-44d8-BBD7-CCE9431645EC}">
              <a14:shadowObscured xmlns:a14="http://schemas.microsoft.com/office/drawing/2010/main"/>
            </a:ext>
          </a:extLst>
        </p:spPr>
      </p:pic>
      <p:pic>
        <p:nvPicPr>
          <p:cNvPr id="95" name="Picture 94"/>
          <p:cNvPicPr/>
          <p:nvPr/>
        </p:nvPicPr>
        <p:blipFill>
          <a:blip r:embed="rId9">
            <a:extLst>
              <a:ext uri="{28A0092B-C50C-407E-A947-70E740481C1C}">
                <a14:useLocalDpi xmlns:a14="http://schemas.microsoft.com/office/drawing/2010/main" val="0"/>
              </a:ext>
            </a:extLst>
          </a:blip>
          <a:stretch>
            <a:fillRect/>
          </a:stretch>
        </p:blipFill>
        <p:spPr>
          <a:xfrm>
            <a:off x="14506222" y="3771069"/>
            <a:ext cx="2771422" cy="1769937"/>
          </a:xfrm>
          <a:prstGeom prst="rect">
            <a:avLst/>
          </a:prstGeom>
        </p:spPr>
      </p:pic>
      <p:sp>
        <p:nvSpPr>
          <p:cNvPr id="65" name="Text Placeholder 411"/>
          <p:cNvSpPr txBox="1">
            <a:spLocks/>
          </p:cNvSpPr>
          <p:nvPr/>
        </p:nvSpPr>
        <p:spPr>
          <a:xfrm>
            <a:off x="10797903" y="6984472"/>
            <a:ext cx="3190756" cy="540794"/>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a:r>
              <a:rPr lang="en-US" sz="1800" dirty="0" smtClean="0"/>
              <a:t>Sacral Fracture Patterns</a:t>
            </a:r>
            <a:endParaRPr lang="en-US" sz="1800" dirty="0"/>
          </a:p>
        </p:txBody>
      </p:sp>
      <p:pic>
        <p:nvPicPr>
          <p:cNvPr id="66" name="Picture 65"/>
          <p:cNvPicPr/>
          <p:nvPr/>
        </p:nvPicPr>
        <p:blipFill>
          <a:blip r:embed="rId10">
            <a:extLst>
              <a:ext uri="{28A0092B-C50C-407E-A947-70E740481C1C}">
                <a14:useLocalDpi xmlns:a14="http://schemas.microsoft.com/office/drawing/2010/main" val="0"/>
              </a:ext>
            </a:extLst>
          </a:blip>
          <a:stretch>
            <a:fillRect/>
          </a:stretch>
        </p:blipFill>
        <p:spPr>
          <a:xfrm>
            <a:off x="14506222" y="5588206"/>
            <a:ext cx="4803886" cy="1975520"/>
          </a:xfrm>
          <a:prstGeom prst="rect">
            <a:avLst/>
          </a:prstGeom>
        </p:spPr>
      </p:pic>
      <p:sp>
        <p:nvSpPr>
          <p:cNvPr id="68" name="Text Placeholder 411"/>
          <p:cNvSpPr txBox="1">
            <a:spLocks/>
          </p:cNvSpPr>
          <p:nvPr/>
        </p:nvSpPr>
        <p:spPr>
          <a:xfrm>
            <a:off x="17274703" y="4454357"/>
            <a:ext cx="2917305" cy="540794"/>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a:r>
              <a:rPr lang="en-US" sz="1800" dirty="0" smtClean="0"/>
              <a:t>Roy-Camille Classification</a:t>
            </a:r>
            <a:endParaRPr lang="en-US" sz="1800" dirty="0"/>
          </a:p>
        </p:txBody>
      </p:sp>
      <p:sp>
        <p:nvSpPr>
          <p:cNvPr id="69" name="Text Placeholder 411"/>
          <p:cNvSpPr txBox="1">
            <a:spLocks/>
          </p:cNvSpPr>
          <p:nvPr/>
        </p:nvSpPr>
        <p:spPr>
          <a:xfrm>
            <a:off x="14471385" y="7497749"/>
            <a:ext cx="5720623" cy="540794"/>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a:r>
              <a:rPr lang="en-US" sz="1800" dirty="0" err="1" smtClean="0"/>
              <a:t>Isler</a:t>
            </a:r>
            <a:r>
              <a:rPr lang="en-US" sz="1800" dirty="0" smtClean="0"/>
              <a:t> </a:t>
            </a:r>
            <a:r>
              <a:rPr lang="en-US" sz="1800" dirty="0" smtClean="0"/>
              <a:t>Classification- fractures relative to facets</a:t>
            </a:r>
            <a:endParaRPr lang="en-US" sz="1800" dirty="0"/>
          </a:p>
        </p:txBody>
      </p:sp>
      <p:pic>
        <p:nvPicPr>
          <p:cNvPr id="70" name="Picture 69"/>
          <p:cNvPicPr/>
          <p:nvPr/>
        </p:nvPicPr>
        <p:blipFill rotWithShape="1">
          <a:blip r:embed="rId11">
            <a:extLst>
              <a:ext uri="{28A0092B-C50C-407E-A947-70E740481C1C}">
                <a14:useLocalDpi xmlns:a14="http://schemas.microsoft.com/office/drawing/2010/main" val="0"/>
              </a:ext>
            </a:extLst>
          </a:blip>
          <a:srcRect l="3565" t="152" r="83" b="59683"/>
          <a:stretch/>
        </p:blipFill>
        <p:spPr>
          <a:xfrm>
            <a:off x="800883" y="13034576"/>
            <a:ext cx="5839382" cy="2829957"/>
          </a:xfrm>
          <a:prstGeom prst="rect">
            <a:avLst/>
          </a:prstGeom>
        </p:spPr>
      </p:pic>
      <p:pic>
        <p:nvPicPr>
          <p:cNvPr id="72"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23458" y="12294021"/>
            <a:ext cx="2674176" cy="310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5883" y="12312698"/>
            <a:ext cx="3748697" cy="309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1385" y="12335193"/>
            <a:ext cx="3025148" cy="306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4"/>
          <p:cNvPicPr>
            <a:picLocks noChangeAspect="1" noChangeArrowheads="1"/>
          </p:cNvPicPr>
          <p:nvPr/>
        </p:nvPicPr>
        <p:blipFill rotWithShape="1">
          <a:blip r:embed="rId15">
            <a:extLst>
              <a:ext uri="{28A0092B-C50C-407E-A947-70E740481C1C}">
                <a14:useLocalDpi xmlns:a14="http://schemas.microsoft.com/office/drawing/2010/main" val="0"/>
              </a:ext>
            </a:extLst>
          </a:blip>
          <a:srcRect t="9944"/>
          <a:stretch/>
        </p:blipFill>
        <p:spPr bwMode="auto">
          <a:xfrm>
            <a:off x="17780926" y="12331377"/>
            <a:ext cx="2095952" cy="307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Text Placeholder 411"/>
          <p:cNvSpPr txBox="1">
            <a:spLocks/>
          </p:cNvSpPr>
          <p:nvPr/>
        </p:nvSpPr>
        <p:spPr>
          <a:xfrm>
            <a:off x="7721178" y="15323739"/>
            <a:ext cx="3190756" cy="540794"/>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a:r>
              <a:rPr lang="en-US" sz="1800" dirty="0" err="1" smtClean="0"/>
              <a:t>Iliosacral</a:t>
            </a:r>
            <a:r>
              <a:rPr lang="en-US" sz="1800" dirty="0" smtClean="0"/>
              <a:t> screw placement</a:t>
            </a:r>
            <a:endParaRPr lang="en-US" sz="1800" dirty="0"/>
          </a:p>
        </p:txBody>
      </p:sp>
      <p:sp>
        <p:nvSpPr>
          <p:cNvPr id="77" name="Text Placeholder 411"/>
          <p:cNvSpPr txBox="1">
            <a:spLocks/>
          </p:cNvSpPr>
          <p:nvPr/>
        </p:nvSpPr>
        <p:spPr>
          <a:xfrm>
            <a:off x="11411396" y="15323739"/>
            <a:ext cx="3190756" cy="540794"/>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a:r>
              <a:rPr lang="en-US" sz="1800" dirty="0" smtClean="0"/>
              <a:t>Triangular </a:t>
            </a:r>
            <a:r>
              <a:rPr lang="en-US" sz="1800" dirty="0" err="1" smtClean="0"/>
              <a:t>Osteosynthesis</a:t>
            </a:r>
            <a:endParaRPr lang="en-US" sz="1800" dirty="0"/>
          </a:p>
        </p:txBody>
      </p:sp>
      <p:sp>
        <p:nvSpPr>
          <p:cNvPr id="78" name="Text Placeholder 411"/>
          <p:cNvSpPr txBox="1">
            <a:spLocks/>
          </p:cNvSpPr>
          <p:nvPr/>
        </p:nvSpPr>
        <p:spPr>
          <a:xfrm>
            <a:off x="14471384" y="15252606"/>
            <a:ext cx="5569151" cy="817793"/>
          </a:xfrm>
          <a:prstGeom prst="rect">
            <a:avLst/>
          </a:prstGeom>
        </p:spPr>
        <p:txBody>
          <a:bodyPr wrap="square" lIns="130622" tIns="130622" rIns="130622" bIns="130622">
            <a:spAutoFit/>
          </a:bodyPr>
          <a:lstStyle>
            <a:lvl1pPr marL="195933" indent="-195933"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0"/>
            <a:r>
              <a:rPr lang="en-US" sz="1800" dirty="0" smtClean="0"/>
              <a:t>Case example showing AP and </a:t>
            </a:r>
            <a:r>
              <a:rPr lang="en-US" sz="1800" dirty="0" err="1" smtClean="0"/>
              <a:t>Saggital</a:t>
            </a:r>
            <a:r>
              <a:rPr lang="en-US" sz="1800" dirty="0" smtClean="0"/>
              <a:t> view with both </a:t>
            </a:r>
            <a:r>
              <a:rPr lang="en-US" sz="1800" dirty="0" err="1" smtClean="0"/>
              <a:t>iliosacral</a:t>
            </a:r>
            <a:r>
              <a:rPr lang="en-US" sz="1800" dirty="0" smtClean="0"/>
              <a:t> screw and triangular </a:t>
            </a:r>
            <a:r>
              <a:rPr lang="en-US" sz="1800" dirty="0" err="1" smtClean="0"/>
              <a:t>osteosynthesis</a:t>
            </a:r>
            <a:endParaRPr lang="en-US" sz="1800" dirty="0"/>
          </a:p>
        </p:txBody>
      </p:sp>
    </p:spTree>
    <p:extLst>
      <p:ext uri="{BB962C8B-B14F-4D97-AF65-F5344CB8AC3E}">
        <p14:creationId xmlns:p14="http://schemas.microsoft.com/office/powerpoint/2010/main" val="34173100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7233</TotalTime>
  <Words>779</Words>
  <Application>Microsoft Macintosh PowerPoint</Application>
  <PresentationFormat>Custom</PresentationFormat>
  <Paragraphs>63</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Mike</cp:lastModifiedBy>
  <cp:revision>99</cp:revision>
  <dcterms:created xsi:type="dcterms:W3CDTF">2012-02-06T18:46:22Z</dcterms:created>
  <dcterms:modified xsi:type="dcterms:W3CDTF">2016-02-22T23:40:15Z</dcterms:modified>
</cp:coreProperties>
</file>